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53" r:id="rId2"/>
    <p:sldId id="518" r:id="rId3"/>
    <p:sldId id="539" r:id="rId4"/>
    <p:sldId id="534" r:id="rId5"/>
    <p:sldId id="537" r:id="rId6"/>
    <p:sldId id="529" r:id="rId7"/>
    <p:sldId id="531" r:id="rId8"/>
    <p:sldId id="540" r:id="rId9"/>
    <p:sldId id="541" r:id="rId10"/>
    <p:sldId id="542" r:id="rId11"/>
    <p:sldId id="543" r:id="rId12"/>
    <p:sldId id="517" r:id="rId13"/>
    <p:sldId id="515" r:id="rId14"/>
    <p:sldId id="516" r:id="rId15"/>
    <p:sldId id="513" r:id="rId16"/>
    <p:sldId id="514" r:id="rId17"/>
    <p:sldId id="495" r:id="rId18"/>
    <p:sldId id="532" r:id="rId19"/>
    <p:sldId id="533" r:id="rId20"/>
  </p:sldIdLst>
  <p:sldSz cx="9906000" cy="6858000" type="A4"/>
  <p:notesSz cx="9939338" cy="6807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77838" indent="-2063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57263" indent="-42863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436688" indent="-6508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914525" indent="-857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8">
          <p15:clr>
            <a:srgbClr val="A4A3A4"/>
          </p15:clr>
        </p15:guide>
        <p15:guide id="2" orient="horz" pos="284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54">
          <p15:clr>
            <a:srgbClr val="A4A3A4"/>
          </p15:clr>
        </p15:guide>
        <p15:guide id="6" pos="6239">
          <p15:clr>
            <a:srgbClr val="A4A3A4"/>
          </p15:clr>
        </p15:guide>
        <p15:guide id="7" pos="5207">
          <p15:clr>
            <a:srgbClr val="A4A3A4"/>
          </p15:clr>
        </p15:guide>
        <p15:guide id="8" pos="126">
          <p15:clr>
            <a:srgbClr val="A4A3A4"/>
          </p15:clr>
        </p15:guide>
        <p15:guide id="9" pos="535">
          <p15:clr>
            <a:srgbClr val="A4A3A4"/>
          </p15:clr>
        </p15:guide>
        <p15:guide id="10" pos="3120">
          <p15:clr>
            <a:srgbClr val="A4A3A4"/>
          </p15:clr>
        </p15:guide>
        <p15:guide id="11" pos="34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hish Fernandes" initials="AF" lastIdx="6" clrIdx="0"/>
  <p:cmAuthor id="1" name="Tim Buckley" initials="T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DEDFF"/>
    <a:srgbClr val="E1EFFF"/>
    <a:srgbClr val="D9EAFF"/>
    <a:srgbClr val="D1E6FF"/>
    <a:srgbClr val="006600"/>
    <a:srgbClr val="008000"/>
    <a:srgbClr val="00B0F0"/>
    <a:srgbClr val="00F08C"/>
    <a:srgbClr val="F74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4" autoAdjust="0"/>
    <p:restoredTop sz="99830" autoAdjust="0"/>
  </p:normalViewPr>
  <p:slideViewPr>
    <p:cSldViewPr snapToObjects="1">
      <p:cViewPr varScale="1">
        <p:scale>
          <a:sx n="69" d="100"/>
          <a:sy n="69" d="100"/>
        </p:scale>
        <p:origin x="816" y="32"/>
      </p:cViewPr>
      <p:guideLst>
        <p:guide orient="horz" pos="1298"/>
        <p:guide orient="horz" pos="2840"/>
        <p:guide orient="horz" pos="845"/>
        <p:guide orient="horz" pos="346"/>
        <p:guide orient="horz" pos="754"/>
        <p:guide pos="6239"/>
        <p:guide pos="5207"/>
        <p:guide pos="126"/>
        <p:guide pos="535"/>
        <p:guide pos="3120"/>
        <p:guide pos="3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2130"/>
    </p:cViewPr>
  </p:sorterViewPr>
  <p:notesViewPr>
    <p:cSldViewPr snapToObjects="1">
      <p:cViewPr>
        <p:scale>
          <a:sx n="90" d="100"/>
          <a:sy n="90" d="100"/>
        </p:scale>
        <p:origin x="-1248" y="126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4038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4038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8F170489-CBF3-47ED-99B9-547716FEA0D2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8218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4038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24200" y="509588"/>
            <a:ext cx="3690938" cy="2554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3738"/>
            <a:ext cx="7288212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4038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409A61D5-9E90-459F-A077-4049C8C7F0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8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7783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572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4366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91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394770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73724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52678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31631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044A0F49-8739-4DD0-9793-FBA216E98C5C}" type="slidenum">
              <a:rPr lang="en-US" smtClean="0"/>
              <a:pPr defTabSz="933450"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27375" y="511175"/>
            <a:ext cx="3684588" cy="255111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Good afternoon</a:t>
            </a:r>
          </a:p>
          <a:p>
            <a:pPr eaLnBrk="1" hangingPunct="1">
              <a:defRPr/>
            </a:pPr>
            <a:r>
              <a:rPr lang="en-US" dirty="0"/>
              <a:t>My name is Tim Buckley, for the last four years I have been a portfolio manager for the Sydney based firm of Arkx, a specialist investor in large, global listed clean energy firms. </a:t>
            </a:r>
          </a:p>
          <a:p>
            <a:pPr eaLnBrk="1" hangingPunct="1">
              <a:defRPr/>
            </a:pPr>
            <a:endParaRPr lang="en-US" sz="900" dirty="0"/>
          </a:p>
          <a:p>
            <a:pPr eaLnBrk="1" hangingPunct="1">
              <a:defRPr/>
            </a:pPr>
            <a:r>
              <a:rPr lang="en-US" dirty="0"/>
              <a:t>I’ll focus my introductory comments on four points: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Fossil fuels are </a:t>
            </a:r>
            <a:r>
              <a:rPr lang="en-US" u="sng" dirty="0"/>
              <a:t>Inflationary</a:t>
            </a:r>
            <a:r>
              <a:rPr lang="en-US" dirty="0"/>
              <a:t>; Renewable Energy is </a:t>
            </a:r>
            <a:r>
              <a:rPr lang="en-US" u="sng" dirty="0"/>
              <a:t>Deflationary</a:t>
            </a:r>
            <a:r>
              <a:rPr lang="en-US" dirty="0"/>
              <a:t>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India’s Electricity System is dominated by Thermal capacity, and the country’s entire energy structure is fundamentally flawed.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India has a well established base of distributed Renewable Energy – Hydro, Run-of-River, Solar, Wind and Biomass; </a:t>
            </a:r>
            <a:r>
              <a:rPr lang="en-US" u="sng" dirty="0"/>
              <a:t>and it is already cost competitive with </a:t>
            </a:r>
            <a:r>
              <a:rPr lang="en-US" u="sng" dirty="0" err="1"/>
              <a:t>unsubsidised</a:t>
            </a:r>
            <a:r>
              <a:rPr lang="en-US" u="sng" dirty="0"/>
              <a:t> thermal</a:t>
            </a:r>
            <a:r>
              <a:rPr lang="en-US" dirty="0"/>
              <a:t>. Wind PPAs are Rs4.60/w, below PPAs for new thermal projects, and solar is rapidly coming down; wholesale parity by 2016.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There are some strong plans for RE from the Indian Government with increasing Corporate support.</a:t>
            </a:r>
          </a:p>
          <a:p>
            <a:pPr marL="228600" indent="-228600" eaLnBrk="1" hangingPunct="1">
              <a:defRPr/>
            </a:pPr>
            <a:endParaRPr lang="en-US" sz="900" dirty="0"/>
          </a:p>
          <a:p>
            <a:pPr marL="228600" indent="-228600" eaLnBrk="1" hangingPunct="1">
              <a:defRPr/>
            </a:pPr>
            <a:r>
              <a:rPr lang="en-US" dirty="0"/>
              <a:t>I have a lot of slides, so I’ll go very quickly to get through this presentation in 15 minutes.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8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5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3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4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6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3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9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20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0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1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54" indent="0" algn="ctr">
              <a:buNone/>
              <a:defRPr/>
            </a:lvl2pPr>
            <a:lvl3pPr marL="957908" indent="0" algn="ctr">
              <a:buNone/>
              <a:defRPr/>
            </a:lvl3pPr>
            <a:lvl4pPr marL="1436861" indent="0" algn="ctr">
              <a:buNone/>
              <a:defRPr/>
            </a:lvl4pPr>
            <a:lvl5pPr marL="1915815" indent="0" algn="ctr">
              <a:buNone/>
              <a:defRPr/>
            </a:lvl5pPr>
            <a:lvl6pPr marL="2394770" indent="0" algn="ctr">
              <a:buNone/>
              <a:defRPr/>
            </a:lvl6pPr>
            <a:lvl7pPr marL="2873724" indent="0" algn="ctr">
              <a:buNone/>
              <a:defRPr/>
            </a:lvl7pPr>
            <a:lvl8pPr marL="3352678" indent="0" algn="ctr">
              <a:buNone/>
              <a:defRPr/>
            </a:lvl8pPr>
            <a:lvl9pPr marL="3831631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E81FF9FC-30D0-45AB-90B4-5925BEBE0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519381"/>
            <a:ext cx="1944216" cy="26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440E8-D2D7-41F5-8CB5-0E06921D138C}"/>
              </a:ext>
            </a:extLst>
          </p:cNvPr>
          <p:cNvSpPr txBox="1"/>
          <p:nvPr userDrawn="1"/>
        </p:nvSpPr>
        <p:spPr>
          <a:xfrm>
            <a:off x="2576736" y="6521450"/>
            <a:ext cx="6318528" cy="266003"/>
          </a:xfrm>
          <a:prstGeom prst="rect">
            <a:avLst/>
          </a:prstGeom>
          <a:noFill/>
        </p:spPr>
        <p:txBody>
          <a:bodyPr wrap="non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AU" sz="1100" dirty="0">
                <a:solidFill>
                  <a:schemeClr val="bg2"/>
                </a:solidFill>
                <a:latin typeface="+mn-lt"/>
                <a:cs typeface="+mn-cs"/>
              </a:rPr>
              <a:t>An Interactive Dashboard for Building Energy-Efficient AI – 12/1/2018 – Data Analytics Boot Camp</a:t>
            </a:r>
            <a:endParaRPr lang="en-AU" sz="1100" dirty="0">
              <a:solidFill>
                <a:schemeClr val="bg2"/>
              </a:solidFill>
              <a:latin typeface="Georgia" pitchFamily="18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4438" y="2060575"/>
            <a:ext cx="792956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5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842250" y="6500813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91" tIns="47895" rIns="95791" bIns="47895"/>
          <a:lstStyle/>
          <a:p>
            <a:pPr algn="r" eaLnBrk="0" hangingPunct="0">
              <a:defRPr/>
            </a:pPr>
            <a:fld id="{630D4E02-23D0-4B3B-969C-31B688590606}" type="slidenum">
              <a:rPr lang="en-US" sz="1400">
                <a:solidFill>
                  <a:srgbClr val="B2B2B2"/>
                </a:solidFill>
                <a:cs typeface="+mn-cs"/>
              </a:rPr>
              <a:pPr algn="r" eaLnBrk="0" hangingPunct="0">
                <a:defRPr/>
              </a:pPr>
              <a:t>‹#›</a:t>
            </a:fld>
            <a:endParaRPr lang="en-US" sz="1400" dirty="0">
              <a:solidFill>
                <a:srgbClr val="B2B2B2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78954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57908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436861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915815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58775" indent="-358775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900">
          <a:solidFill>
            <a:schemeClr val="tx1"/>
          </a:solidFill>
          <a:latin typeface="+mn-lt"/>
          <a:ea typeface="+mn-ea"/>
        </a:defRPr>
      </a:lvl2pPr>
      <a:lvl3pPr marL="1196975" indent="-238125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</a:defRPr>
      </a:lvl3pPr>
      <a:lvl4pPr marL="1674813" indent="-238125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154238" indent="-238125" algn="l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34246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3200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2155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1109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54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08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61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15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70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24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678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631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ibm-data-science-experience/modeling-energy-usage-in-new-york-city-d55aece80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energystar.gov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>
            <a:extLst>
              <a:ext uri="{FF2B5EF4-FFF2-40B4-BE49-F238E27FC236}">
                <a16:creationId xmlns:a16="http://schemas.microsoft.com/office/drawing/2014/main" id="{BAE1B8D5-649D-4975-859B-000306D59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20" y="364631"/>
            <a:ext cx="7704856" cy="4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2100" b="1" dirty="0"/>
              <a:t>An Interactive Dashboard for Building Energy-Efficient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A6DAD1-F5BD-43C5-8D74-91C851DB2E1F}"/>
              </a:ext>
            </a:extLst>
          </p:cNvPr>
          <p:cNvGrpSpPr/>
          <p:nvPr/>
        </p:nvGrpSpPr>
        <p:grpSpPr>
          <a:xfrm>
            <a:off x="1453671" y="2173719"/>
            <a:ext cx="6480720" cy="4012235"/>
            <a:chOff x="1127624" y="1556792"/>
            <a:chExt cx="5065894" cy="3552579"/>
          </a:xfrm>
        </p:grpSpPr>
        <p:pic>
          <p:nvPicPr>
            <p:cNvPr id="8" name="Picture 7" descr="A top view of a city&#10;&#10;Description generated with very high confidence">
              <a:extLst>
                <a:ext uri="{FF2B5EF4-FFF2-40B4-BE49-F238E27FC236}">
                  <a16:creationId xmlns:a16="http://schemas.microsoft.com/office/drawing/2014/main" id="{92B67227-876D-4F70-AE4D-91F68E0C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624" y="1788396"/>
              <a:ext cx="5065894" cy="33209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1AA5D4-B5D0-4EAC-92D0-8BF77E8FBB81}"/>
                </a:ext>
              </a:extLst>
            </p:cNvPr>
            <p:cNvSpPr txBox="1"/>
            <p:nvPr/>
          </p:nvSpPr>
          <p:spPr>
            <a:xfrm>
              <a:off x="1306356" y="1888222"/>
              <a:ext cx="2178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New York City</a:t>
              </a:r>
            </a:p>
          </p:txBody>
        </p:sp>
        <p:pic>
          <p:nvPicPr>
            <p:cNvPr id="10" name="Picture 9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1271D012-3DA8-46DD-B27E-0EFBC513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550" y="1556792"/>
              <a:ext cx="1616968" cy="1616968"/>
            </a:xfrm>
            <a:prstGeom prst="rect">
              <a:avLst/>
            </a:prstGeom>
          </p:spPr>
        </p:pic>
      </p:grpSp>
      <p:sp>
        <p:nvSpPr>
          <p:cNvPr id="11" name="Text Box 8">
            <a:extLst>
              <a:ext uri="{FF2B5EF4-FFF2-40B4-BE49-F238E27FC236}">
                <a16:creationId xmlns:a16="http://schemas.microsoft.com/office/drawing/2014/main" id="{7A4CF29B-24C0-4D72-89E2-27A522172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20" y="836712"/>
            <a:ext cx="7704856" cy="69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1700" dirty="0"/>
              <a:t>Data Analytics Boot Camp</a:t>
            </a:r>
          </a:p>
          <a:p>
            <a:pPr algn="ctr">
              <a:spcBef>
                <a:spcPts val="600"/>
              </a:spcBef>
            </a:pPr>
            <a:r>
              <a:rPr lang="en-US" sz="1700" dirty="0"/>
              <a:t>Final Project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0F095E44-460F-4FCE-9757-03DFD92F3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614" y="1574466"/>
            <a:ext cx="6012668" cy="55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1500" dirty="0"/>
              <a:t>Ali Syed, Darrin Ho, Kishore Ramakrishnan, Taskin Sarwat Khan, David E Gonzalez, and Yves-Andre Chapuis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7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17449" y="748483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Tableau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Tableau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F57A4-005B-49F1-84E8-9BA8723B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1"/>
          <a:stretch/>
        </p:blipFill>
        <p:spPr>
          <a:xfrm>
            <a:off x="488504" y="1545564"/>
            <a:ext cx="8697416" cy="40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15552" y="748483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9735F-DB37-46F3-B7B9-073293D60968}"/>
              </a:ext>
            </a:extLst>
          </p:cNvPr>
          <p:cNvSpPr txBox="1"/>
          <p:nvPr/>
        </p:nvSpPr>
        <p:spPr>
          <a:xfrm>
            <a:off x="794317" y="1340768"/>
            <a:ext cx="8335147" cy="27699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700" b="1" dirty="0"/>
              <a:t>1.  ?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?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2.  ?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?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3.  ?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?</a:t>
            </a: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1700" b="1" dirty="0"/>
              <a:t>4.  ?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035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>
            <a:extLst>
              <a:ext uri="{FF2B5EF4-FFF2-40B4-BE49-F238E27FC236}">
                <a16:creationId xmlns:a16="http://schemas.microsoft.com/office/drawing/2014/main" id="{12AC0D8F-49EF-4C83-84E5-5DC62112F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640080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endParaRPr lang="en-US" sz="22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F3010-599E-47E0-9054-2FCD016987BC}"/>
              </a:ext>
            </a:extLst>
          </p:cNvPr>
          <p:cNvSpPr txBox="1"/>
          <p:nvPr/>
        </p:nvSpPr>
        <p:spPr>
          <a:xfrm>
            <a:off x="3748761" y="2537902"/>
            <a:ext cx="234872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00" b="1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7772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>
            <a:extLst>
              <a:ext uri="{FF2B5EF4-FFF2-40B4-BE49-F238E27FC236}">
                <a16:creationId xmlns:a16="http://schemas.microsoft.com/office/drawing/2014/main" id="{12AC0D8F-49EF-4C83-84E5-5DC62112F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403D8-6542-40A8-A067-A4A15704D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052736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524214"/>
            <a:ext cx="876942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B0F0"/>
                </a:solidFill>
                <a:latin typeface="+mn-lt"/>
                <a:cs typeface="+mn-cs"/>
              </a:rPr>
              <a:t>2. Modeling Energy Usage in New York 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BE348-A9A5-44B0-ABBE-2BD6AA1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554488"/>
            <a:ext cx="5065894" cy="3377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FDED7D-E4EA-4543-9687-7B84F731E31E}"/>
              </a:ext>
            </a:extLst>
          </p:cNvPr>
          <p:cNvSpPr/>
          <p:nvPr/>
        </p:nvSpPr>
        <p:spPr>
          <a:xfrm>
            <a:off x="1064568" y="1035532"/>
            <a:ext cx="72728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https://medium.com/ibm-data-science-experience/modeling-energy-usage-in-new-york-city-d55aece80b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EFA99-5B53-4D69-9F47-F35EB8A85C94}"/>
              </a:ext>
            </a:extLst>
          </p:cNvPr>
          <p:cNvSpPr/>
          <p:nvPr/>
        </p:nvSpPr>
        <p:spPr>
          <a:xfrm>
            <a:off x="1080821" y="5172231"/>
            <a:ext cx="643087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Easily import data into a notebook from object storage to quickly start analyzing data and creating predictive models.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Model energy usage of buildings in kWh.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Identify buildings that consume energy inefficiently.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7FA7-5D73-4EC0-B88A-8F75E3FA53B6}"/>
              </a:ext>
            </a:extLst>
          </p:cNvPr>
          <p:cNvSpPr/>
          <p:nvPr/>
        </p:nvSpPr>
        <p:spPr>
          <a:xfrm>
            <a:off x="6465168" y="1838655"/>
            <a:ext cx="329681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/>
              <a:t>Objectives: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Create a project and collaborate with other data scientists.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an easy-to-use application to make the outcome of the models consumable by any user.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42119E5-FD8F-4D2C-A739-CB46BD64F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</p:spTree>
    <p:extLst>
      <p:ext uri="{BB962C8B-B14F-4D97-AF65-F5344CB8AC3E}">
        <p14:creationId xmlns:p14="http://schemas.microsoft.com/office/powerpoint/2010/main" val="239984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B389E3-9281-4A77-8270-9812D389C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5017" r="11297" b="5395"/>
          <a:stretch/>
        </p:blipFill>
        <p:spPr>
          <a:xfrm>
            <a:off x="848544" y="980728"/>
            <a:ext cx="7848871" cy="46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E42FDF-674F-4D60-8E94-3E1B91D54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836712"/>
            <a:ext cx="8049344" cy="4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7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E1CC20-66A3-4D4D-8DC3-AD41079B4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850"/>
            <a:ext cx="9906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AC60C-742D-46D8-9064-99CF6D89E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1484784"/>
            <a:ext cx="1099915" cy="889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11A82-4A20-400D-AE5E-2C11D09E5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75" y="2439412"/>
            <a:ext cx="364774" cy="536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B196E-B5E2-4861-B8CC-3130F7488AB1}"/>
              </a:ext>
            </a:extLst>
          </p:cNvPr>
          <p:cNvSpPr txBox="1"/>
          <p:nvPr/>
        </p:nvSpPr>
        <p:spPr>
          <a:xfrm>
            <a:off x="1114107" y="1188881"/>
            <a:ext cx="151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Computer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1F6D0-05CA-4080-803B-44F00C22EB2A}"/>
              </a:ext>
            </a:extLst>
          </p:cNvPr>
          <p:cNvSpPr txBox="1"/>
          <p:nvPr/>
        </p:nvSpPr>
        <p:spPr>
          <a:xfrm>
            <a:off x="1047831" y="2455878"/>
            <a:ext cx="93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Mobile Apps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94AB7B-1E85-4977-8D75-A2977AB52ABF}"/>
              </a:ext>
            </a:extLst>
          </p:cNvPr>
          <p:cNvSpPr/>
          <p:nvPr/>
        </p:nvSpPr>
        <p:spPr bwMode="auto">
          <a:xfrm>
            <a:off x="1192218" y="1125825"/>
            <a:ext cx="1440160" cy="19510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9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A5086-865A-4818-AF28-66AD983C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671418"/>
            <a:ext cx="8842536" cy="13654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FF67DE-44C2-4608-B95B-57AAA4392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2" r="54283" b="11636"/>
          <a:stretch/>
        </p:blipFill>
        <p:spPr>
          <a:xfrm>
            <a:off x="488504" y="2349609"/>
            <a:ext cx="4093920" cy="35935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801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149696" y="74848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Goals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29614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6F0B-887E-4380-B63D-1F74630606C4}"/>
              </a:ext>
            </a:extLst>
          </p:cNvPr>
          <p:cNvSpPr txBox="1"/>
          <p:nvPr/>
        </p:nvSpPr>
        <p:spPr>
          <a:xfrm>
            <a:off x="794317" y="1340768"/>
            <a:ext cx="8335147" cy="32932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The 4 Main Goals of the Project</a:t>
            </a:r>
          </a:p>
          <a:p>
            <a:pPr>
              <a:spcBef>
                <a:spcPts val="1800"/>
              </a:spcBef>
            </a:pPr>
            <a:r>
              <a:rPr lang="en-US" sz="1700" b="1" dirty="0"/>
              <a:t>1.  Develop a Full Stack Data Science Project*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what we learned!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2.  Apply Data Analytics to Technological Change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e.g. Energy &amp; Environment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3.  Focus on Data Visualization &amp; Machine Learning Concepts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Machine Learning Interactive Dashboard</a:t>
            </a: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1700" b="1" dirty="0"/>
              <a:t>4.  Elaborate a Prototype for Mobile App (Future)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New startup idea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433F6-E0BD-467A-8B11-B27183D6777C}"/>
              </a:ext>
            </a:extLst>
          </p:cNvPr>
          <p:cNvSpPr txBox="1"/>
          <p:nvPr/>
        </p:nvSpPr>
        <p:spPr>
          <a:xfrm>
            <a:off x="794317" y="5341086"/>
            <a:ext cx="8551171" cy="8386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1" dirty="0"/>
              <a:t>*</a:t>
            </a:r>
            <a:r>
              <a:rPr lang="en-US" sz="1400" i="1" dirty="0"/>
              <a:t>Project Inspired from Literature</a:t>
            </a:r>
          </a:p>
          <a:p>
            <a:pPr marL="91440">
              <a:spcBef>
                <a:spcPts val="600"/>
              </a:spcBef>
            </a:pPr>
            <a:r>
              <a:rPr lang="en-US" sz="1250" b="1" u="sng" dirty="0">
                <a:hlinkClick r:id="rId3" action="ppaction://hlinksldjump"/>
              </a:rPr>
              <a:t>A Complete Machine Learning Project Walk-Through in Python (2018</a:t>
            </a:r>
            <a:r>
              <a:rPr lang="en-US" sz="1250" b="1" u="sng" dirty="0"/>
              <a:t>)</a:t>
            </a:r>
          </a:p>
          <a:p>
            <a:pPr marL="27432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William </a:t>
            </a:r>
            <a:r>
              <a:rPr lang="en-US" sz="1200" dirty="0" err="1"/>
              <a:t>Koehrsen</a:t>
            </a:r>
            <a:r>
              <a:rPr lang="en-US" sz="1200" dirty="0"/>
              <a:t>, Towards Data Science (Educator Website: Sharing concepts, ideas, and code)</a:t>
            </a:r>
          </a:p>
        </p:txBody>
      </p:sp>
      <p:pic>
        <p:nvPicPr>
          <p:cNvPr id="9" name="Picture 8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69A8BD2D-E312-4E89-B017-9497F133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42" y="214313"/>
            <a:ext cx="2774846" cy="18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CF6F0B-887E-4380-B63D-1F74630606C4}"/>
              </a:ext>
            </a:extLst>
          </p:cNvPr>
          <p:cNvSpPr txBox="1"/>
          <p:nvPr/>
        </p:nvSpPr>
        <p:spPr>
          <a:xfrm>
            <a:off x="794317" y="1340768"/>
            <a:ext cx="8335147" cy="26468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The Team!</a:t>
            </a: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Ali Syed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Darrin Ho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Kishore Ramakrishnan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Taskin Sarwat Khan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David E Gonzalez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Yves-Andre Chapuis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BCBF5-238B-456F-A59E-B7EF43387801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E7EAA-3EDF-4292-B977-0F62CE2A60AB}"/>
              </a:ext>
            </a:extLst>
          </p:cNvPr>
          <p:cNvSpPr txBox="1"/>
          <p:nvPr/>
        </p:nvSpPr>
        <p:spPr>
          <a:xfrm>
            <a:off x="115597" y="748483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Team</a:t>
            </a:r>
          </a:p>
        </p:txBody>
      </p:sp>
      <p:pic>
        <p:nvPicPr>
          <p:cNvPr id="4" name="Picture 3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60FD3600-B970-4C0B-98D5-F95B60A2A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800988"/>
            <a:ext cx="4393302" cy="1695660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58141DE5-E54C-4AC3-B772-DB52C13AC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29614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70188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11623" y="748483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ENERGY 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STAR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698477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How to Calculate the ENERGY STAR Score?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15EEEA-E674-4727-B29B-2B20D44AEE7F}"/>
              </a:ext>
            </a:extLst>
          </p:cNvPr>
          <p:cNvGrpSpPr/>
          <p:nvPr/>
        </p:nvGrpSpPr>
        <p:grpSpPr>
          <a:xfrm>
            <a:off x="-152604" y="1916832"/>
            <a:ext cx="2687003" cy="1731867"/>
            <a:chOff x="-168979" y="2052609"/>
            <a:chExt cx="2687003" cy="1731867"/>
          </a:xfrm>
        </p:grpSpPr>
        <p:pic>
          <p:nvPicPr>
            <p:cNvPr id="28" name="Picture 27" descr="A screenshot of a computer&#10;&#10;Description generated with high confidence">
              <a:extLst>
                <a:ext uri="{FF2B5EF4-FFF2-40B4-BE49-F238E27FC236}">
                  <a16:creationId xmlns:a16="http://schemas.microsoft.com/office/drawing/2014/main" id="{B028835A-13E5-46FF-BE34-2FC63F09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9" y="2654176"/>
              <a:ext cx="1959992" cy="1130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6E0AB2-18E5-43BC-A8A6-1A31DB979547}"/>
                </a:ext>
              </a:extLst>
            </p:cNvPr>
            <p:cNvSpPr txBox="1"/>
            <p:nvPr/>
          </p:nvSpPr>
          <p:spPr>
            <a:xfrm flipH="1">
              <a:off x="-168979" y="2052609"/>
              <a:ext cx="2687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Features from </a:t>
              </a:r>
            </a:p>
            <a:p>
              <a:pPr algn="ctr"/>
              <a:r>
                <a:rPr lang="en-US" sz="1400" b="1" dirty="0"/>
                <a:t>Buildings in NYC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A9ED7B-005C-422E-BE52-7AB9EAD0018C}"/>
              </a:ext>
            </a:extLst>
          </p:cNvPr>
          <p:cNvSpPr/>
          <p:nvPr/>
        </p:nvSpPr>
        <p:spPr bwMode="auto">
          <a:xfrm>
            <a:off x="2345203" y="1124755"/>
            <a:ext cx="5445777" cy="4824522"/>
          </a:xfrm>
          <a:prstGeom prst="rect">
            <a:avLst/>
          </a:prstGeom>
          <a:solidFill>
            <a:srgbClr val="F2F2F2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FA2D6-BB25-401E-8174-5B11A7470CF3}"/>
              </a:ext>
            </a:extLst>
          </p:cNvPr>
          <p:cNvCxnSpPr>
            <a:cxnSpLocks/>
          </p:cNvCxnSpPr>
          <p:nvPr/>
        </p:nvCxnSpPr>
        <p:spPr bwMode="auto">
          <a:xfrm>
            <a:off x="1190897" y="5301208"/>
            <a:ext cx="1025799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0F6CF-B1F3-47C7-93C5-3BF04BF199DF}"/>
              </a:ext>
            </a:extLst>
          </p:cNvPr>
          <p:cNvCxnSpPr>
            <a:cxnSpLocks/>
          </p:cNvCxnSpPr>
          <p:nvPr/>
        </p:nvCxnSpPr>
        <p:spPr bwMode="auto">
          <a:xfrm>
            <a:off x="1163083" y="3717032"/>
            <a:ext cx="0" cy="16232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95BA0D-0E2A-4E84-961C-37E2D9CA7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7" t="17199" r="12200"/>
          <a:stretch/>
        </p:blipFill>
        <p:spPr>
          <a:xfrm>
            <a:off x="2504729" y="1700808"/>
            <a:ext cx="4608512" cy="27856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0D3F55-D82A-4BD2-B648-58B48B3D75CF}"/>
              </a:ext>
            </a:extLst>
          </p:cNvPr>
          <p:cNvSpPr/>
          <p:nvPr/>
        </p:nvSpPr>
        <p:spPr>
          <a:xfrm>
            <a:off x="2411761" y="1252166"/>
            <a:ext cx="6561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URL: </a:t>
            </a:r>
            <a:r>
              <a:rPr lang="en-US" sz="1600" dirty="0">
                <a:hlinkClick r:id="rId5"/>
              </a:rPr>
              <a:t>https://www.energystar.gov/</a:t>
            </a:r>
            <a:endParaRPr lang="en-US" sz="1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B7EE22-D312-491A-AEF4-BAC5C884D4B7}"/>
              </a:ext>
            </a:extLst>
          </p:cNvPr>
          <p:cNvGrpSpPr/>
          <p:nvPr/>
        </p:nvGrpSpPr>
        <p:grpSpPr>
          <a:xfrm>
            <a:off x="8325027" y="1629835"/>
            <a:ext cx="1296144" cy="1943181"/>
            <a:chOff x="7891802" y="3015738"/>
            <a:chExt cx="1296144" cy="1943181"/>
          </a:xfrm>
        </p:grpSpPr>
        <p:pic>
          <p:nvPicPr>
            <p:cNvPr id="33" name="Picture 2" descr="Image result for energy star score">
              <a:extLst>
                <a:ext uri="{FF2B5EF4-FFF2-40B4-BE49-F238E27FC236}">
                  <a16:creationId xmlns:a16="http://schemas.microsoft.com/office/drawing/2014/main" id="{DA92BB1A-B910-4FCD-8DBC-167AB26E9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802" y="3633583"/>
              <a:ext cx="1296144" cy="132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45923F-C852-4BB8-A125-DBDE5B4C0B86}"/>
                </a:ext>
              </a:extLst>
            </p:cNvPr>
            <p:cNvSpPr txBox="1"/>
            <p:nvPr/>
          </p:nvSpPr>
          <p:spPr>
            <a:xfrm>
              <a:off x="8106902" y="3015738"/>
              <a:ext cx="8659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/>
                <a:t>Score</a:t>
              </a:r>
            </a:p>
            <a:p>
              <a:r>
                <a:rPr lang="en-US" sz="1700" b="1" dirty="0"/>
                <a:t>0 - 100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4D6F92-0189-4B9D-A0E9-99B05D74BA83}"/>
              </a:ext>
            </a:extLst>
          </p:cNvPr>
          <p:cNvCxnSpPr>
            <a:cxnSpLocks/>
          </p:cNvCxnSpPr>
          <p:nvPr/>
        </p:nvCxnSpPr>
        <p:spPr bwMode="auto">
          <a:xfrm>
            <a:off x="7905328" y="2854465"/>
            <a:ext cx="4001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E7B034-88B3-4553-BD5F-759173F9CD74}"/>
              </a:ext>
            </a:extLst>
          </p:cNvPr>
          <p:cNvSpPr txBox="1"/>
          <p:nvPr/>
        </p:nvSpPr>
        <p:spPr>
          <a:xfrm>
            <a:off x="2537243" y="4690208"/>
            <a:ext cx="5328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Building ID, Type, Location, etc.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Site Energy Use Intensity (</a:t>
            </a:r>
            <a:r>
              <a:rPr lang="en-US" sz="1400" dirty="0" err="1"/>
              <a:t>kBtu</a:t>
            </a:r>
            <a:r>
              <a:rPr lang="en-US" sz="1400" dirty="0"/>
              <a:t>/ft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Weather Normalized Site Energy Use Intensity (</a:t>
            </a:r>
            <a:r>
              <a:rPr lang="en-US" sz="1400" dirty="0" err="1"/>
              <a:t>kBtu</a:t>
            </a:r>
            <a:r>
              <a:rPr lang="en-US" sz="1400" dirty="0"/>
              <a:t>/ft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Total </a:t>
            </a:r>
            <a:r>
              <a:rPr lang="en-US" sz="1400" dirty="0" err="1"/>
              <a:t>GreenHouse</a:t>
            </a:r>
            <a:r>
              <a:rPr lang="en-US" sz="1400" dirty="0"/>
              <a:t> Gases Emissions (MtCO2e)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DOF Property Floor Area</a:t>
            </a:r>
          </a:p>
        </p:txBody>
      </p:sp>
    </p:spTree>
    <p:extLst>
      <p:ext uri="{BB962C8B-B14F-4D97-AF65-F5344CB8AC3E}">
        <p14:creationId xmlns:p14="http://schemas.microsoft.com/office/powerpoint/2010/main" val="237145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15552" y="748483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ML 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Approach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4032449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Machine Learning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FCBB7-29FE-498B-890E-34EECA449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61" y="1359311"/>
            <a:ext cx="5760640" cy="48497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15EEEA-E674-4727-B29B-2B20D44AEE7F}"/>
              </a:ext>
            </a:extLst>
          </p:cNvPr>
          <p:cNvGrpSpPr/>
          <p:nvPr/>
        </p:nvGrpSpPr>
        <p:grpSpPr>
          <a:xfrm>
            <a:off x="-152604" y="1916832"/>
            <a:ext cx="2687003" cy="1731867"/>
            <a:chOff x="-168979" y="2052609"/>
            <a:chExt cx="2687003" cy="1731867"/>
          </a:xfrm>
        </p:grpSpPr>
        <p:pic>
          <p:nvPicPr>
            <p:cNvPr id="28" name="Picture 27" descr="A screenshot of a computer&#10;&#10;Description generated with high confidence">
              <a:extLst>
                <a:ext uri="{FF2B5EF4-FFF2-40B4-BE49-F238E27FC236}">
                  <a16:creationId xmlns:a16="http://schemas.microsoft.com/office/drawing/2014/main" id="{B028835A-13E5-46FF-BE34-2FC63F09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9" y="2654176"/>
              <a:ext cx="1959992" cy="1130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6E0AB2-18E5-43BC-A8A6-1A31DB979547}"/>
                </a:ext>
              </a:extLst>
            </p:cNvPr>
            <p:cNvSpPr txBox="1"/>
            <p:nvPr/>
          </p:nvSpPr>
          <p:spPr>
            <a:xfrm flipH="1">
              <a:off x="-168979" y="2052609"/>
              <a:ext cx="2687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Features from </a:t>
              </a:r>
            </a:p>
            <a:p>
              <a:pPr algn="ctr"/>
              <a:r>
                <a:rPr lang="en-US" sz="1400" b="1" dirty="0"/>
                <a:t>Buildings in NYC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A9ED7B-005C-422E-BE52-7AB9EAD0018C}"/>
              </a:ext>
            </a:extLst>
          </p:cNvPr>
          <p:cNvSpPr/>
          <p:nvPr/>
        </p:nvSpPr>
        <p:spPr bwMode="auto">
          <a:xfrm>
            <a:off x="2348046" y="1124744"/>
            <a:ext cx="4909209" cy="5184576"/>
          </a:xfrm>
          <a:prstGeom prst="rect">
            <a:avLst/>
          </a:prstGeom>
          <a:solidFill>
            <a:srgbClr val="F2F2F2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FA2D6-BB25-401E-8174-5B11A7470CF3}"/>
              </a:ext>
            </a:extLst>
          </p:cNvPr>
          <p:cNvCxnSpPr>
            <a:cxnSpLocks/>
          </p:cNvCxnSpPr>
          <p:nvPr/>
        </p:nvCxnSpPr>
        <p:spPr bwMode="auto">
          <a:xfrm>
            <a:off x="1190897" y="5301208"/>
            <a:ext cx="79015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0F6CF-B1F3-47C7-93C5-3BF04BF199DF}"/>
              </a:ext>
            </a:extLst>
          </p:cNvPr>
          <p:cNvCxnSpPr>
            <a:cxnSpLocks/>
          </p:cNvCxnSpPr>
          <p:nvPr/>
        </p:nvCxnSpPr>
        <p:spPr bwMode="auto">
          <a:xfrm>
            <a:off x="1163083" y="3717032"/>
            <a:ext cx="0" cy="16232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6AC0B2-B919-4B22-8B77-897D8C55AC12}"/>
              </a:ext>
            </a:extLst>
          </p:cNvPr>
          <p:cNvGrpSpPr/>
          <p:nvPr/>
        </p:nvGrpSpPr>
        <p:grpSpPr>
          <a:xfrm>
            <a:off x="8325027" y="1629835"/>
            <a:ext cx="1296144" cy="1943181"/>
            <a:chOff x="7891802" y="3015738"/>
            <a:chExt cx="1296144" cy="1943181"/>
          </a:xfrm>
        </p:grpSpPr>
        <p:pic>
          <p:nvPicPr>
            <p:cNvPr id="18" name="Picture 2" descr="Image result for energy star score">
              <a:extLst>
                <a:ext uri="{FF2B5EF4-FFF2-40B4-BE49-F238E27FC236}">
                  <a16:creationId xmlns:a16="http://schemas.microsoft.com/office/drawing/2014/main" id="{BF60CA58-CB10-45D8-86AC-03EC60C11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802" y="3633583"/>
              <a:ext cx="1296144" cy="132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BF730F-BA8D-4A30-BAF0-A133E84DCC7F}"/>
                </a:ext>
              </a:extLst>
            </p:cNvPr>
            <p:cNvSpPr txBox="1"/>
            <p:nvPr/>
          </p:nvSpPr>
          <p:spPr>
            <a:xfrm>
              <a:off x="8106902" y="3015738"/>
              <a:ext cx="8659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/>
                <a:t>Score</a:t>
              </a:r>
            </a:p>
            <a:p>
              <a:r>
                <a:rPr lang="en-US" sz="1700" b="1" dirty="0"/>
                <a:t>0 - 100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3EDCB8-4454-4EB4-AF27-BDBAB4B450A6}"/>
              </a:ext>
            </a:extLst>
          </p:cNvPr>
          <p:cNvCxnSpPr>
            <a:cxnSpLocks/>
          </p:cNvCxnSpPr>
          <p:nvPr/>
        </p:nvCxnSpPr>
        <p:spPr bwMode="auto">
          <a:xfrm>
            <a:off x="7905328" y="2854465"/>
            <a:ext cx="4001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0073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15923" y="748483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Our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Architecture</a:t>
            </a:r>
          </a:p>
        </p:txBody>
      </p:sp>
      <p:pic>
        <p:nvPicPr>
          <p:cNvPr id="12" name="Picture 11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93FEA17-1AEF-402C-8702-6190BAFEB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8" y="4263198"/>
            <a:ext cx="2653491" cy="1530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97FFE-8BE3-4701-8959-8CF3612AB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6"/>
          <a:stretch/>
        </p:blipFill>
        <p:spPr>
          <a:xfrm>
            <a:off x="4016919" y="4168640"/>
            <a:ext cx="2653492" cy="17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33076E-2E8C-45B0-8D8D-54F33AA35F1E}"/>
              </a:ext>
            </a:extLst>
          </p:cNvPr>
          <p:cNvSpPr txBox="1"/>
          <p:nvPr/>
        </p:nvSpPr>
        <p:spPr>
          <a:xfrm flipH="1">
            <a:off x="494933" y="5825248"/>
            <a:ext cx="3383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Features from Buildings in NYC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EE1F-708A-4A3F-B40C-613AFD65007E}"/>
              </a:ext>
            </a:extLst>
          </p:cNvPr>
          <p:cNvSpPr txBox="1"/>
          <p:nvPr/>
        </p:nvSpPr>
        <p:spPr>
          <a:xfrm flipH="1">
            <a:off x="4615012" y="5914147"/>
            <a:ext cx="1457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1092C-CD2E-43AB-BC40-0FB59AE74A09}"/>
              </a:ext>
            </a:extLst>
          </p:cNvPr>
          <p:cNvSpPr txBox="1"/>
          <p:nvPr/>
        </p:nvSpPr>
        <p:spPr>
          <a:xfrm flipH="1">
            <a:off x="4481794" y="3795137"/>
            <a:ext cx="16561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Visualization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77F7-81DF-443C-A8E3-A519EAB0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16721"/>
          <a:stretch/>
        </p:blipFill>
        <p:spPr>
          <a:xfrm>
            <a:off x="483149" y="1164625"/>
            <a:ext cx="7275066" cy="1994154"/>
          </a:xfrm>
          <a:prstGeom prst="rect">
            <a:avLst/>
          </a:prstGeom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4032449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Our Project’s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D73DD-5670-4ADA-BE41-0934F7A9E287}"/>
              </a:ext>
            </a:extLst>
          </p:cNvPr>
          <p:cNvSpPr txBox="1"/>
          <p:nvPr/>
        </p:nvSpPr>
        <p:spPr>
          <a:xfrm flipH="1">
            <a:off x="1141405" y="3823422"/>
            <a:ext cx="20903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Data Processing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B948D9-949C-4CA8-8E51-75FD9F68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39" y="2370780"/>
            <a:ext cx="1320898" cy="1629613"/>
          </a:xfrm>
          <a:prstGeom prst="rect">
            <a:avLst/>
          </a:prstGeom>
        </p:spPr>
      </p:pic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B2C285F-CE85-4F4A-8DE8-E7F6C86917D1}"/>
              </a:ext>
            </a:extLst>
          </p:cNvPr>
          <p:cNvSpPr/>
          <p:nvPr/>
        </p:nvSpPr>
        <p:spPr bwMode="auto">
          <a:xfrm rot="16200000">
            <a:off x="1786115" y="3102464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4D8F40F0-54F1-4204-ABEF-A08DC350DAEA}"/>
              </a:ext>
            </a:extLst>
          </p:cNvPr>
          <p:cNvSpPr/>
          <p:nvPr/>
        </p:nvSpPr>
        <p:spPr bwMode="auto">
          <a:xfrm rot="16200000">
            <a:off x="4984483" y="3101763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9ADC1A-20AF-41CD-9963-33CC0AAED41B}"/>
              </a:ext>
            </a:extLst>
          </p:cNvPr>
          <p:cNvSpPr txBox="1"/>
          <p:nvPr/>
        </p:nvSpPr>
        <p:spPr>
          <a:xfrm flipH="1">
            <a:off x="7617296" y="1138099"/>
            <a:ext cx="19050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Application for Predicting ENERGY STAR Score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F5DAD4-5E0D-4522-82C8-4C0B9F62E2E5}"/>
              </a:ext>
            </a:extLst>
          </p:cNvPr>
          <p:cNvCxnSpPr>
            <a:cxnSpLocks/>
          </p:cNvCxnSpPr>
          <p:nvPr/>
        </p:nvCxnSpPr>
        <p:spPr bwMode="auto">
          <a:xfrm flipV="1">
            <a:off x="8682552" y="4133594"/>
            <a:ext cx="0" cy="93275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DA8904-BC3E-4024-9028-FF9A29FA4D75}"/>
              </a:ext>
            </a:extLst>
          </p:cNvPr>
          <p:cNvCxnSpPr>
            <a:cxnSpLocks/>
          </p:cNvCxnSpPr>
          <p:nvPr/>
        </p:nvCxnSpPr>
        <p:spPr bwMode="auto">
          <a:xfrm flipH="1">
            <a:off x="6825208" y="5066345"/>
            <a:ext cx="190505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4474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FD5CF-4A6F-4BB9-BA66-DB64E5F0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" y="2645064"/>
            <a:ext cx="6434113" cy="3498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D9F17-3435-4D01-BE71-7D65E38EDFF4}"/>
              </a:ext>
            </a:extLst>
          </p:cNvPr>
          <p:cNvSpPr txBox="1"/>
          <p:nvPr/>
        </p:nvSpPr>
        <p:spPr>
          <a:xfrm>
            <a:off x="1568240" y="1814936"/>
            <a:ext cx="134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Mapping of NYC Building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F1D90F-88D7-45B5-98A1-24A4D4C7B67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60712" y="2420888"/>
            <a:ext cx="432048" cy="15122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D97F59-441E-4101-AF32-F9666C0153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69024" y="2338156"/>
            <a:ext cx="144016" cy="2171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A39F8-C206-4225-90EB-10A6905F27E7}"/>
              </a:ext>
            </a:extLst>
          </p:cNvPr>
          <p:cNvSpPr txBox="1"/>
          <p:nvPr/>
        </p:nvSpPr>
        <p:spPr>
          <a:xfrm>
            <a:off x="4232536" y="1766159"/>
            <a:ext cx="244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Predictive ENERGY STAR Score for each Building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9DC8F-63FF-4885-BB62-5166840CC769}"/>
              </a:ext>
            </a:extLst>
          </p:cNvPr>
          <p:cNvSpPr txBox="1"/>
          <p:nvPr/>
        </p:nvSpPr>
        <p:spPr>
          <a:xfrm>
            <a:off x="765421" y="1173417"/>
            <a:ext cx="152328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1.  Layout</a:t>
            </a:r>
          </a:p>
        </p:txBody>
      </p:sp>
    </p:spTree>
    <p:extLst>
      <p:ext uri="{BB962C8B-B14F-4D97-AF65-F5344CB8AC3E}">
        <p14:creationId xmlns:p14="http://schemas.microsoft.com/office/powerpoint/2010/main" val="163894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1B734-DE99-45D7-A7E6-9DB3CC3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0" y="2070595"/>
            <a:ext cx="6806883" cy="370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54A3E-3CD0-44D7-A8B5-A61605272BDE}"/>
              </a:ext>
            </a:extLst>
          </p:cNvPr>
          <p:cNvSpPr txBox="1"/>
          <p:nvPr/>
        </p:nvSpPr>
        <p:spPr>
          <a:xfrm>
            <a:off x="765421" y="1173417"/>
            <a:ext cx="37555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2.  Predictive Model Analysis</a:t>
            </a:r>
          </a:p>
        </p:txBody>
      </p:sp>
    </p:spTree>
    <p:extLst>
      <p:ext uri="{BB962C8B-B14F-4D97-AF65-F5344CB8AC3E}">
        <p14:creationId xmlns:p14="http://schemas.microsoft.com/office/powerpoint/2010/main" val="272775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1B734-DE99-45D7-A7E6-9DB3CC3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0" y="2070595"/>
            <a:ext cx="6806883" cy="370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54A3E-3CD0-44D7-A8B5-A61605272BDE}"/>
              </a:ext>
            </a:extLst>
          </p:cNvPr>
          <p:cNvSpPr txBox="1"/>
          <p:nvPr/>
        </p:nvSpPr>
        <p:spPr>
          <a:xfrm>
            <a:off x="765421" y="1173417"/>
            <a:ext cx="28914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3.  Application </a:t>
            </a:r>
          </a:p>
        </p:txBody>
      </p:sp>
    </p:spTree>
    <p:extLst>
      <p:ext uri="{BB962C8B-B14F-4D97-AF65-F5344CB8AC3E}">
        <p14:creationId xmlns:p14="http://schemas.microsoft.com/office/powerpoint/2010/main" val="25141444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26640</TotalTime>
  <Words>2542</Words>
  <Application>Microsoft Office PowerPoint</Application>
  <PresentationFormat>A4 Paper (210x297 mm)</PresentationFormat>
  <Paragraphs>228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Georgia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Arkx Investment Management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Investor Presentation</dc:subject>
  <dc:creator>Alex Wilkins</dc:creator>
  <cp:lastModifiedBy>Yves-Andre Chapuis</cp:lastModifiedBy>
  <cp:revision>1426</cp:revision>
  <dcterms:created xsi:type="dcterms:W3CDTF">2011-07-28T13:17:34Z</dcterms:created>
  <dcterms:modified xsi:type="dcterms:W3CDTF">2018-12-01T15:36:06Z</dcterms:modified>
</cp:coreProperties>
</file>